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0E782EAD-0635-4ADB-90BD-A474F4B3C57A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3160-EC26-48A6-B85D-9C7379DC2D29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88E7-D2E6-4E5F-9834-AA88E3ABE7A8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3160-EC26-48A6-B85D-9C7379DC2D29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88E7-D2E6-4E5F-9834-AA88E3ABE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3160-EC26-48A6-B85D-9C7379DC2D29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88E7-D2E6-4E5F-9834-AA88E3ABE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3160-EC26-48A6-B85D-9C7379DC2D29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88E7-D2E6-4E5F-9834-AA88E3ABE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3160-EC26-48A6-B85D-9C7379DC2D29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88E7-D2E6-4E5F-9834-AA88E3ABE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3160-EC26-48A6-B85D-9C7379DC2D29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88E7-D2E6-4E5F-9834-AA88E3ABE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3160-EC26-48A6-B85D-9C7379DC2D29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88E7-D2E6-4E5F-9834-AA88E3ABE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3160-EC26-48A6-B85D-9C7379DC2D29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88E7-D2E6-4E5F-9834-AA88E3ABE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3160-EC26-48A6-B85D-9C7379DC2D29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88E7-D2E6-4E5F-9834-AA88E3ABE7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3160-EC26-48A6-B85D-9C7379DC2D29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88E7-D2E6-4E5F-9834-AA88E3ABE7A8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3160-EC26-48A6-B85D-9C7379DC2D29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B88E7-D2E6-4E5F-9834-AA88E3ABE7A8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FF43160-EC26-48A6-B85D-9C7379DC2D29}" type="datetimeFigureOut">
              <a:rPr lang="ru-RU" smtClean="0"/>
              <a:t>19.02.2014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58B88E7-D2E6-4E5F-9834-AA88E3ABE7A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ltGray">
          <a:xfrm>
            <a:off x="755576" y="404664"/>
            <a:ext cx="7772400" cy="1470025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ГУО «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Мокровский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УПК детский сад – средняя школа»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132856"/>
            <a:ext cx="7776864" cy="4032448"/>
          </a:xfrm>
          <a:solidFill>
            <a:schemeClr val="bg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</a:t>
            </a:r>
          </a:p>
          <a:p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</a:t>
            </a:r>
          </a:p>
          <a:p>
            <a:r>
              <a:rPr lang="ru-RU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суицидального поведения</a:t>
            </a:r>
          </a:p>
          <a:p>
            <a:pPr algn="r"/>
            <a:endParaRPr lang="ru-RU" sz="1600" dirty="0" smtClean="0">
              <a:solidFill>
                <a:schemeClr val="tx1"/>
              </a:solidFill>
            </a:endParaRPr>
          </a:p>
          <a:p>
            <a:pPr algn="r"/>
            <a:endParaRPr lang="ru-RU" sz="1600" dirty="0">
              <a:solidFill>
                <a:schemeClr val="tx1"/>
              </a:solidFill>
            </a:endParaRPr>
          </a:p>
          <a:p>
            <a:pPr algn="r"/>
            <a:endParaRPr lang="ru-RU" sz="1600" dirty="0">
              <a:solidFill>
                <a:schemeClr val="tx1"/>
              </a:solidFill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педагог – психолог </a:t>
            </a:r>
          </a:p>
          <a:p>
            <a:pPr algn="r"/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Борисюк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Мария Николаевна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84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Видеолекторий для учащихся 5-7 классов «Малолетние преступники»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96" y="1600200"/>
            <a:ext cx="742540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73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– беседа с медицинским работником для учащихся 8-11 классов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251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Тренинговое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занятие с учащимися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9-11 классов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 зависимого поведения»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3600400" cy="4570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72816"/>
            <a:ext cx="3467111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295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Видеолекторий для девушек 9-11 классов по половому созреванию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Как девочка взрослеет»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417646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00" y="4005064"/>
            <a:ext cx="442798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409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pPr marL="588645" algn="ctr"/>
            <a:r>
              <a:rPr lang="ru-RU" sz="4400" dirty="0">
                <a:solidFill>
                  <a:schemeClr val="tx1"/>
                </a:solidFill>
                <a:latin typeface="Times New Roman"/>
                <a:ea typeface="Times New Roman"/>
              </a:rPr>
              <a:t>Работа </a:t>
            </a:r>
            <a:r>
              <a:rPr lang="ru-RU" sz="44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 </a:t>
            </a:r>
            <a:r>
              <a:rPr lang="ru-RU" sz="4400" dirty="0">
                <a:solidFill>
                  <a:schemeClr val="tx1"/>
                </a:solidFill>
                <a:latin typeface="Times New Roman"/>
                <a:ea typeface="Times New Roman"/>
              </a:rPr>
              <a:t>педагогами</a:t>
            </a:r>
            <a:r>
              <a:rPr lang="ru-RU" sz="3200" dirty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342900" lvl="0" indent="-342900" algn="just">
              <a:buFont typeface="Symbol"/>
              <a:buChar char=""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Информационные лектории;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buFont typeface="Symbol"/>
              <a:buChar char=""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Выступления на педагогических советах, совещаниях при администрации;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buFont typeface="Symbol"/>
              <a:buChar char=""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Обсуждение вопросов профилактической работы на заседаниях совета профилактики по безнадзорности и правонарушений учащихся;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buFont typeface="Symbol"/>
              <a:buChar char=""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Проведение видеолекториев, семинаров-практикумов;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buFont typeface="Symbol"/>
              <a:buChar char=""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Разработка, оформление и распространение тематических листовок, буклетов и брошюр;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buFont typeface="Symbol"/>
              <a:buChar char=""/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Помощь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в организации тематических мероприятий, классных часов.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65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«Семейное неблагополучие»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371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Видеолекторий </a:t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«Цените своих детей»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17" y="3573017"/>
            <a:ext cx="4418449" cy="308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33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936"/>
            <a:ext cx="4362254" cy="36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404664"/>
            <a:ext cx="4606478" cy="344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9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248473"/>
          </a:xfrm>
        </p:spPr>
        <p:txBody>
          <a:bodyPr/>
          <a:lstStyle/>
          <a:p>
            <a:pPr marL="0" lvl="0" indent="0" algn="just">
              <a:buNone/>
            </a:pPr>
            <a:endParaRPr lang="ru-RU" dirty="0" smtClean="0">
              <a:latin typeface="Times New Roman"/>
              <a:ea typeface="Times New Roman"/>
            </a:endParaRPr>
          </a:p>
          <a:p>
            <a:pPr marL="342900" lvl="0" indent="-342900" algn="just">
              <a:buFont typeface="Symbol"/>
              <a:buChar char=""/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Информационные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родительские лектории;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buFont typeface="Symbol"/>
              <a:buChar char=""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Проведение видеолекториев, семинаров-практикумов, встреч-бесед;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buFont typeface="Symbol"/>
              <a:buChar char=""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Информирование при проведении родительских собраний;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buFont typeface="Symbol"/>
              <a:buChar char=""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Разработка, оформление и распространение тематических листовок, буклетов и брошюр;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buFont typeface="Symbol"/>
              <a:buChar char=""/>
            </a:pP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Индивидуальное консультирование по интересующим вопросам по данной тематике.</a:t>
            </a:r>
            <a:endParaRPr lang="ru-RU" sz="20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37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</a:t>
            </a:r>
            <a:b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родительских собрания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9836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5184576" cy="6340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507288" cy="5217443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                                                </a:t>
            </a:r>
            <a:endParaRPr lang="ru-RU" sz="2000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Введение                                                                                                         </a:t>
            </a:r>
            <a:endParaRPr lang="ru-RU" sz="2000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Основная часть (стр. 1) </a:t>
            </a:r>
            <a:endParaRPr lang="ru-RU" sz="20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Работа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 профилактике суицидального поведения с учащимися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стр.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Работа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 профилактике суицидального поведения с педагогическим коллективом (стр. 7)  </a:t>
            </a:r>
            <a:endParaRPr lang="ru-RU" sz="2000" dirty="0" smtClean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Работа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 профилактике суицидального поведения с родителями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стр. 8)   </a:t>
            </a:r>
            <a:endParaRPr lang="ru-RU" sz="2000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Заключение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Литература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Приложение 1 - 7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(стр.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11)</a:t>
            </a: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0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846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Надо отметить, что лишь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10 % подростков и юношей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имеют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истинное желание покончить жизнь с собой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а в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90 % случаев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суицидальное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поведение-это крик о помощи.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Поэтому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главная задача педагога - психолога в профилактике суицидального поведения среди несовершеннолетних - это услышать этот крик о помощи и научить конструктивным способам выхода из острых кризисных ситуаций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43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649491"/>
          </a:xfrm>
        </p:spPr>
        <p:txBody>
          <a:bodyPr>
            <a:normAutofit fontScale="92500" lnSpcReduction="10000"/>
          </a:bodyPr>
          <a:lstStyle/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Предупреждение побуждений подростков к суицидальному поведению </a:t>
            </a:r>
            <a: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относится к одной из важных задач родителей, педагогов и психологов. </a:t>
            </a:r>
            <a:endParaRPr lang="ru-RU" sz="32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Таким </a:t>
            </a:r>
            <a: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образом, для создания системы профилактики суицидального поведения у подростков необходим комплекс организационно-педагогических мер, который бы на деле обеспечил реализацию принципов гуманизации в воспитании и образовании.</a:t>
            </a:r>
            <a:endParaRPr lang="ru-RU" sz="3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3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endParaRPr lang="ru-RU" sz="32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08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/>
                <a:ea typeface="Times New Roman"/>
              </a:rPr>
              <a:t>	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	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В Беларуси 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частота суицидальных действий среди молодежи, в течение последних двух десятилетий удвоилась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Times New Roman"/>
              </a:rPr>
              <a:t>.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У 30% лиц в возрасте 14 – 24 лет 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бывают суицидальные мысли,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6% юношей и 10% девушек совершают суицидальные действия. </a:t>
            </a:r>
            <a:endParaRPr lang="ru-RU" sz="28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bg1"/>
                </a:solidFill>
                <a:latin typeface="Times New Roman"/>
                <a:ea typeface="Times New Roman"/>
              </a:rPr>
              <a:t>	</a:t>
            </a:r>
            <a:r>
              <a:rPr lang="ru-RU" sz="28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Некоторые </a:t>
            </a:r>
            <a:r>
              <a:rPr lang="ru-RU" sz="2800" dirty="0">
                <a:solidFill>
                  <a:schemeClr val="tx1"/>
                </a:solidFill>
                <a:latin typeface="Times New Roman"/>
                <a:ea typeface="Times New Roman"/>
              </a:rPr>
              <a:t>специалисты пишут о том, что в 10% суицидальное поведение имеет цель покончить собой, и в 90% суицидальное поведение подростка – это привлечение к себе внимания.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4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  <a:noFill/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данным официальной статистики от самоубийства ежегодно погибает около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1600 детей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подростков в возрасте от 5 до 19 лет, и эти страшные цифры не учитывают случаев попыток к самоубийству. По данным государственной статистики количество детей и подростков, покончивших с собой, составляет 12,7% от общего числа умерших от неестественных причин. За последние пять лет самоубийством покончили жизнь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12157 несовершеннолетних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 каждым таким случаем стоит личная трагедия, катастрофа, безысходность, когда страх перед жизнью побеждает страх смерти. 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Работа по профилактике суицидального поведения в учреждении образования непременно должна вестись со всеми аудиториями слушателей: 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</a:t>
            </a:r>
          </a:p>
          <a:p>
            <a:r>
              <a:rPr lang="ru-RU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  <a:p>
            <a:r>
              <a:rPr lang="ru-RU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79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учащимися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435280" cy="5976664"/>
          </a:xfrm>
        </p:spPr>
        <p:txBody>
          <a:bodyPr>
            <a:normAutofit fontScale="25000" lnSpcReduction="20000"/>
          </a:bodyPr>
          <a:lstStyle/>
          <a:p>
            <a:pPr marL="342900" lvl="0" indent="-342900" algn="just">
              <a:buFont typeface="Symbol"/>
              <a:buChar char=""/>
            </a:pP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</a:rPr>
              <a:t>Выявление учащихся с низким социальным статусом, высоким уровнем тревожности, конфликтности, с </a:t>
            </a:r>
            <a:r>
              <a:rPr lang="ru-RU" sz="5600" dirty="0" err="1">
                <a:solidFill>
                  <a:schemeClr val="tx1"/>
                </a:solidFill>
                <a:latin typeface="Times New Roman"/>
                <a:ea typeface="Times New Roman"/>
              </a:rPr>
              <a:t>дезадаптацией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</a:rPr>
              <a:t>, наличием суицидального </a:t>
            </a:r>
            <a:r>
              <a:rPr lang="ru-RU" sz="5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риска;</a:t>
            </a:r>
            <a:endParaRPr lang="ru-RU" sz="56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buFont typeface="Symbol"/>
              <a:buChar char=""/>
            </a:pP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</a:rPr>
              <a:t>Организация коррекционно - развивающих занятий для учащихся по снижению уровня тревожности, разрешению конфликтов, повышения чувства уверенности в себе, профилактике эмоционального неблагополучия, обучению навыкам эффективного взаимодействия, повышению </a:t>
            </a:r>
            <a:r>
              <a:rPr lang="ru-RU" sz="5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стрессоустойчивости;</a:t>
            </a:r>
            <a:endParaRPr lang="ru-RU" sz="56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buFont typeface="Symbol"/>
              <a:buChar char=""/>
            </a:pP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</a:rPr>
              <a:t>Организация часов общения «Цель жизни», «Жизнь человеку только раз дается», « Не навреди своему здоровью»;</a:t>
            </a:r>
          </a:p>
          <a:p>
            <a:pPr marL="342900" lvl="0" indent="-342900" algn="just">
              <a:buFont typeface="Symbol"/>
              <a:buChar char=""/>
            </a:pP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</a:rPr>
              <a:t>Проведение </a:t>
            </a:r>
            <a:r>
              <a:rPr lang="ru-RU" sz="5600" dirty="0" err="1">
                <a:solidFill>
                  <a:schemeClr val="tx1"/>
                </a:solidFill>
                <a:latin typeface="Times New Roman"/>
                <a:ea typeface="Times New Roman"/>
              </a:rPr>
              <a:t>дисскусий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</a:rPr>
              <a:t> «Всегда ли есть выход из трудной жизненной ситуации?», « Смысл жизни. В чем он?»;</a:t>
            </a:r>
          </a:p>
          <a:p>
            <a:pPr marL="342900" lvl="0" indent="-342900" algn="just">
              <a:buFont typeface="Symbol"/>
              <a:buChar char=""/>
            </a:pP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</a:rPr>
              <a:t>Организация встреч учащихся школы с представителями Православной Церкви «В чем ценность человеческой жизни», «Библия о жизни и смерти» (согласно    плану  мероприятий о сотрудничестве с Православной Церковью</a:t>
            </a:r>
            <a:r>
              <a:rPr lang="ru-RU" sz="5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);</a:t>
            </a:r>
            <a:endParaRPr lang="ru-RU" sz="56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buFont typeface="Symbol"/>
              <a:buChar char=""/>
            </a:pP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</a:rPr>
              <a:t>Организация встреч учащихся с медицинскими работниками по профилактике самоубийств (психологом, наркологом, подростковым гинекологом);</a:t>
            </a:r>
          </a:p>
          <a:p>
            <a:pPr marL="342900" lvl="0" indent="-342900" algn="just">
              <a:buFont typeface="Symbol"/>
              <a:buChar char=""/>
            </a:pP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</a:rPr>
              <a:t>Организация встреч учащихся с инспекторами ИДН;</a:t>
            </a:r>
          </a:p>
          <a:p>
            <a:pPr marL="342900" lvl="0" indent="-342900" algn="just">
              <a:buFont typeface="Symbol"/>
              <a:buChar char=""/>
            </a:pP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</a:rPr>
              <a:t>Разработка    и    реализация программ коррекции детско-родительских отношений (по результатам   наблюдений   и диагностики);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Работа      консультационного пункта      для      родителей, педагогов, учащихся;</a:t>
            </a:r>
            <a:endParaRPr lang="ru-RU" sz="5600" dirty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marL="342900" lvl="0" indent="-342900" algn="just">
              <a:buFont typeface="Symbol"/>
              <a:buChar char=""/>
            </a:pP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</a:rPr>
              <a:t>Проведение общешкольных акций «Скажи жизни «ДА!»», конкурс плакатов «Рай или ад. Выбираю жизнь!»;</a:t>
            </a:r>
          </a:p>
          <a:p>
            <a:pPr marL="342900" lvl="0" indent="-342900" algn="just">
              <a:buFont typeface="Symbol"/>
              <a:buChar char=""/>
            </a:pP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</a:rPr>
              <a:t>Осуществление ряда мероприятий согласно плану районной </a:t>
            </a:r>
            <a:r>
              <a:rPr lang="ru-RU" sz="5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программы;</a:t>
            </a:r>
            <a:endParaRPr lang="ru-RU" sz="56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buFont typeface="Symbol"/>
              <a:buChar char=""/>
            </a:pP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</a:rPr>
              <a:t>Демонстрация видеороликов по профилактике противоправного поведения с последующим </a:t>
            </a:r>
            <a:r>
              <a:rPr lang="ru-RU" sz="5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обсуждением;</a:t>
            </a:r>
            <a:endParaRPr lang="ru-RU" sz="56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buFont typeface="Symbol"/>
              <a:buChar char=""/>
            </a:pP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</a:rPr>
              <a:t>Демонстрация видеоматериалов по половому созреванию школьников;</a:t>
            </a:r>
          </a:p>
          <a:p>
            <a:pPr marL="342900" lvl="0" indent="-342900" algn="just">
              <a:buFont typeface="Symbol"/>
              <a:buChar char=""/>
            </a:pP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</a:rPr>
              <a:t>Разработка и реализация программ психолого-педагогического сопровождения  детей совершивших суицидальные попытки;</a:t>
            </a:r>
          </a:p>
          <a:p>
            <a:pPr marL="342900" lvl="0" indent="-342900" algn="just">
              <a:buFont typeface="Symbol"/>
              <a:buChar char=""/>
            </a:pP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</a:rPr>
              <a:t>Разработка, оформление и распространение тематических профилактических листовок, брошюр, </a:t>
            </a:r>
            <a:r>
              <a:rPr lang="ru-RU" sz="5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плакатов;</a:t>
            </a:r>
          </a:p>
          <a:p>
            <a:pPr marL="342900" lvl="0" indent="-342900" algn="just">
              <a:buFont typeface="Symbol"/>
              <a:buChar char=""/>
            </a:pPr>
            <a:r>
              <a:rPr lang="ru-RU" sz="5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Осуществление </a:t>
            </a:r>
            <a:r>
              <a:rPr lang="ru-RU" sz="5600" dirty="0">
                <a:solidFill>
                  <a:schemeClr val="tx1"/>
                </a:solidFill>
                <a:latin typeface="Times New Roman"/>
                <a:ea typeface="Times New Roman"/>
              </a:rPr>
              <a:t>ряда мероприятий согласно планам работы специалистов социально-педагогической и психологической </a:t>
            </a:r>
            <a:r>
              <a:rPr lang="ru-RU" sz="5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службы.</a:t>
            </a:r>
            <a:endParaRPr lang="ru-RU" sz="4900" dirty="0">
              <a:solidFill>
                <a:schemeClr val="tx1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289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</a:rPr>
              <a:t>Тренинговое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 занятие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Эффективное общение» с учащимися 6 класса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496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68952" cy="1517030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dirty="0">
                <a:solidFill>
                  <a:schemeClr val="tx1"/>
                </a:solidFill>
                <a:ea typeface="Times New Roman"/>
                <a:cs typeface="Times New Roman"/>
              </a:rPr>
              <a:t/>
            </a:r>
            <a:br>
              <a:rPr lang="ru-RU" sz="2800" dirty="0">
                <a:solidFill>
                  <a:schemeClr val="tx1"/>
                </a:solidFill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chemeClr val="tx1"/>
                </a:solidFill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chemeClr val="tx1"/>
                </a:solidFill>
                <a:ea typeface="Times New Roman"/>
                <a:cs typeface="Times New Roman"/>
              </a:rPr>
            </a:br>
            <a:r>
              <a:rPr lang="ru-RU" sz="2800" dirty="0">
                <a:solidFill>
                  <a:schemeClr val="tx1"/>
                </a:solidFill>
                <a:ea typeface="Times New Roman"/>
                <a:cs typeface="Times New Roman"/>
              </a:rPr>
              <a:t/>
            </a:r>
            <a:br>
              <a:rPr lang="ru-RU" sz="2800" dirty="0">
                <a:solidFill>
                  <a:schemeClr val="tx1"/>
                </a:solidFill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chemeClr val="tx1"/>
                </a:solidFill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chemeClr val="tx1"/>
                </a:solidFill>
                <a:ea typeface="Times New Roman"/>
                <a:cs typeface="Times New Roman"/>
              </a:rPr>
            </a:br>
            <a:r>
              <a:rPr lang="ru-RU" sz="2800" dirty="0">
                <a:solidFill>
                  <a:schemeClr val="tx1"/>
                </a:solidFill>
                <a:ea typeface="Times New Roman"/>
                <a:cs typeface="Times New Roman"/>
              </a:rPr>
              <a:t/>
            </a:r>
            <a:br>
              <a:rPr lang="ru-RU" sz="2800" dirty="0">
                <a:solidFill>
                  <a:schemeClr val="tx1"/>
                </a:solidFill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chemeClr val="tx1"/>
                </a:solidFill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chemeClr val="tx1"/>
                </a:solidFill>
                <a:ea typeface="Times New Roman"/>
                <a:cs typeface="Times New Roman"/>
              </a:rPr>
            </a:br>
            <a:r>
              <a:rPr lang="ru-RU" sz="2800" dirty="0">
                <a:solidFill>
                  <a:schemeClr val="tx1"/>
                </a:solidFill>
                <a:ea typeface="Times New Roman"/>
                <a:cs typeface="Times New Roman"/>
              </a:rPr>
              <a:t/>
            </a:r>
            <a:br>
              <a:rPr lang="ru-RU" sz="2800" dirty="0">
                <a:solidFill>
                  <a:schemeClr val="tx1"/>
                </a:solidFill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chemeClr val="tx1"/>
                </a:solidFill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chemeClr val="tx1"/>
                </a:solidFill>
                <a:ea typeface="Times New Roman"/>
                <a:cs typeface="Times New Roman"/>
              </a:rPr>
            </a:br>
            <a:r>
              <a:rPr lang="ru-RU" sz="2800" dirty="0">
                <a:solidFill>
                  <a:schemeClr val="tx1"/>
                </a:solidFill>
                <a:ea typeface="Times New Roman"/>
                <a:cs typeface="Times New Roman"/>
              </a:rPr>
              <a:t/>
            </a:r>
            <a:br>
              <a:rPr lang="ru-RU" sz="2800" dirty="0">
                <a:solidFill>
                  <a:schemeClr val="tx1"/>
                </a:solidFill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chemeClr val="tx1"/>
                </a:solidFill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chemeClr val="tx1"/>
                </a:solidFill>
                <a:ea typeface="Times New Roman"/>
                <a:cs typeface="Times New Roman"/>
              </a:rPr>
            </a:br>
            <a:r>
              <a:rPr lang="ru-RU" sz="2800" dirty="0">
                <a:solidFill>
                  <a:schemeClr val="tx1"/>
                </a:solidFill>
                <a:ea typeface="Times New Roman"/>
                <a:cs typeface="Times New Roman"/>
              </a:rPr>
              <a:t/>
            </a:r>
            <a:br>
              <a:rPr lang="ru-RU" sz="2800" dirty="0">
                <a:solidFill>
                  <a:schemeClr val="tx1"/>
                </a:solidFill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chemeClr val="tx1"/>
                </a:solidFill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chemeClr val="tx1"/>
                </a:solidFill>
                <a:ea typeface="Times New Roman"/>
                <a:cs typeface="Times New Roman"/>
              </a:rPr>
            </a:br>
            <a:r>
              <a:rPr lang="ru-RU" sz="2800" dirty="0">
                <a:solidFill>
                  <a:schemeClr val="tx1"/>
                </a:solidFill>
                <a:ea typeface="Times New Roman"/>
                <a:cs typeface="Times New Roman"/>
              </a:rPr>
              <a:t/>
            </a:r>
            <a:br>
              <a:rPr lang="ru-RU" sz="2800" dirty="0">
                <a:solidFill>
                  <a:schemeClr val="tx1"/>
                </a:solidFill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chemeClr val="tx1"/>
                </a:solidFill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chemeClr val="tx1"/>
                </a:solidFill>
                <a:ea typeface="Times New Roman"/>
                <a:cs typeface="Times New Roman"/>
              </a:rPr>
            </a:br>
            <a:r>
              <a:rPr lang="ru-RU" sz="2800" dirty="0">
                <a:solidFill>
                  <a:schemeClr val="tx1"/>
                </a:solidFill>
                <a:ea typeface="Times New Roman"/>
                <a:cs typeface="Times New Roman"/>
              </a:rPr>
              <a:t/>
            </a:r>
            <a:br>
              <a:rPr lang="ru-RU" sz="2800" dirty="0">
                <a:solidFill>
                  <a:schemeClr val="tx1"/>
                </a:solidFill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chemeClr val="tx1"/>
                </a:solidFill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chemeClr val="tx1"/>
                </a:solidFill>
                <a:ea typeface="Times New Roman"/>
                <a:cs typeface="Times New Roman"/>
              </a:rPr>
            </a:br>
            <a:r>
              <a:rPr lang="ru-RU" sz="2800" dirty="0">
                <a:solidFill>
                  <a:schemeClr val="tx1"/>
                </a:solidFill>
                <a:ea typeface="Times New Roman"/>
                <a:cs typeface="Times New Roman"/>
              </a:rPr>
              <a:t/>
            </a:r>
            <a:br>
              <a:rPr lang="ru-RU" sz="2800" dirty="0">
                <a:solidFill>
                  <a:schemeClr val="tx1"/>
                </a:solidFill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chemeClr val="tx1"/>
                </a:solidFill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chemeClr val="tx1"/>
                </a:solidFill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chemeClr val="tx1"/>
                </a:solidFill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chemeClr val="tx1"/>
                </a:solidFill>
                <a:ea typeface="Times New Roman"/>
                <a:cs typeface="Times New Roman"/>
              </a:rPr>
            </a:br>
            <a:r>
              <a:rPr lang="ru-RU" sz="2800" dirty="0">
                <a:solidFill>
                  <a:schemeClr val="tx1"/>
                </a:solidFill>
                <a:ea typeface="Times New Roman"/>
                <a:cs typeface="Times New Roman"/>
              </a:rPr>
              <a:t/>
            </a:r>
            <a:br>
              <a:rPr lang="ru-RU" sz="2800" dirty="0">
                <a:solidFill>
                  <a:schemeClr val="tx1"/>
                </a:solidFill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chemeClr val="tx1"/>
                </a:solidFill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chemeClr val="tx1"/>
                </a:solidFill>
                <a:ea typeface="Times New Roman"/>
                <a:cs typeface="Times New Roman"/>
              </a:rPr>
            </a:br>
            <a:r>
              <a:rPr lang="ru-RU" sz="2800" dirty="0">
                <a:solidFill>
                  <a:schemeClr val="tx1"/>
                </a:solidFill>
                <a:ea typeface="Times New Roman"/>
                <a:cs typeface="Times New Roman"/>
              </a:rPr>
              <a:t/>
            </a:r>
            <a:br>
              <a:rPr lang="ru-RU" sz="2800" dirty="0">
                <a:solidFill>
                  <a:schemeClr val="tx1"/>
                </a:solidFill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chemeClr val="tx1"/>
                </a:solidFill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chemeClr val="tx1"/>
                </a:solidFill>
                <a:ea typeface="Times New Roman"/>
                <a:cs typeface="Times New Roman"/>
              </a:rPr>
            </a:b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Тренинговое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занятие с учащимися 4 класса 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«Жизнь без конфликтов»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585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Тренинговое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занятие «Ценность жизни»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учащимися 4 класса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8800"/>
            <a:ext cx="8039539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569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105</TotalTime>
  <Words>696</Words>
  <Application>Microsoft Office PowerPoint</Application>
  <PresentationFormat>Экран (4:3)</PresentationFormat>
  <Paragraphs>75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Паркет</vt:lpstr>
      <vt:lpstr>ГУО «Мокровский УПК детский сад – средняя школа»</vt:lpstr>
      <vt:lpstr>Содержание</vt:lpstr>
      <vt:lpstr>Презентация PowerPoint</vt:lpstr>
      <vt:lpstr>Презентация PowerPoint</vt:lpstr>
      <vt:lpstr>Работа по профилактике суицидального поведения в учреждении образования непременно должна вестись со всеми аудиториями слушателей: </vt:lpstr>
      <vt:lpstr>Работа с учащимися</vt:lpstr>
      <vt:lpstr>Тренинговое занятие «Эффективное общение» с учащимися 6 класса</vt:lpstr>
      <vt:lpstr>                                Тренинговое занятие с учащимися 4 класса  «Жизнь без конфликтов» </vt:lpstr>
      <vt:lpstr>Тренинговое занятие «Ценность жизни»  с учащимися 4 класса</vt:lpstr>
      <vt:lpstr>Видеолекторий для учащихся 5-7 классов «Малолетние преступники»</vt:lpstr>
      <vt:lpstr>Встреча – беседа с медицинским работником для учащихся 8-11 классов</vt:lpstr>
      <vt:lpstr>Тренинговое занятие с учащимися  9-11 классов  «Профилактика зависимого поведения»</vt:lpstr>
      <vt:lpstr>Видеолекторий для девушек 9-11 классов по половому созреванию  «Как девочка взрослеет»</vt:lpstr>
      <vt:lpstr>Работа с педагогами </vt:lpstr>
      <vt:lpstr>Семинар-практикум  «Семейное неблагополучие»</vt:lpstr>
      <vt:lpstr>Видеолекторий  «Цените своих детей»</vt:lpstr>
      <vt:lpstr>Презентация PowerPoint</vt:lpstr>
      <vt:lpstr>Работа с родителями</vt:lpstr>
      <vt:lpstr>Выступление  на родительских собраниях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ГУО «Мокровский УПК детский сад – средняя школа»</dc:title>
  <dc:creator>1</dc:creator>
  <cp:lastModifiedBy>1</cp:lastModifiedBy>
  <cp:revision>10</cp:revision>
  <dcterms:created xsi:type="dcterms:W3CDTF">2014-02-19T08:52:02Z</dcterms:created>
  <dcterms:modified xsi:type="dcterms:W3CDTF">2014-02-19T10:37:05Z</dcterms:modified>
</cp:coreProperties>
</file>