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71" r:id="rId5"/>
    <p:sldId id="263" r:id="rId6"/>
    <p:sldId id="264" r:id="rId7"/>
    <p:sldId id="265" r:id="rId8"/>
    <p:sldId id="266" r:id="rId9"/>
    <p:sldId id="267" r:id="rId10"/>
    <p:sldId id="269" r:id="rId11"/>
    <p:sldId id="272" r:id="rId12"/>
    <p:sldId id="268" r:id="rId13"/>
  </p:sldIdLst>
  <p:sldSz cx="9144000" cy="6858000" type="screen4x3"/>
  <p:notesSz cx="6815138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60648"/>
            <a:ext cx="8286808" cy="4739988"/>
          </a:xfrm>
        </p:spPr>
        <p:txBody>
          <a:bodyPr/>
          <a:lstStyle/>
          <a:p>
            <a:r>
              <a:rPr lang="ru-RU" sz="7200" dirty="0" smtClean="0"/>
              <a:t>ТОРГОВЛЯ ЛЮДЬМИ</a:t>
            </a:r>
            <a:endParaRPr lang="ru-RU" sz="7200" dirty="0"/>
          </a:p>
        </p:txBody>
      </p:sp>
      <p:pic>
        <p:nvPicPr>
          <p:cNvPr id="4" name="Рисунок 3" descr="2194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556792"/>
            <a:ext cx="7992888" cy="460851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7212" y="6211668"/>
            <a:ext cx="7386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ГУО «</a:t>
            </a:r>
            <a:r>
              <a:rPr lang="ru-RU" dirty="0" err="1" smtClean="0">
                <a:solidFill>
                  <a:schemeClr val="bg1"/>
                </a:solidFill>
              </a:rPr>
              <a:t>Мокровский</a:t>
            </a:r>
            <a:r>
              <a:rPr lang="ru-RU" dirty="0" smtClean="0">
                <a:solidFill>
                  <a:schemeClr val="bg1"/>
                </a:solidFill>
              </a:rPr>
              <a:t> УПК д/с – СШ»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март 2014 г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401080" cy="614366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За 12 месяцев 2012 года в Республике Беларусь в сфере противодействия торговле людьми, иным связанным с ней деяниям выявлено 384 преступления, из них 96 (25%) тяжких и особо тяжких.</a:t>
            </a:r>
          </a:p>
          <a:p>
            <a:r>
              <a:rPr lang="ru-RU" dirty="0" smtClean="0"/>
              <a:t>В 2012 году </a:t>
            </a:r>
            <a:r>
              <a:rPr lang="ru-RU" b="1" dirty="0" smtClean="0"/>
              <a:t>пресечена деятельность 1 организованной группы, ликвидировано 5 </a:t>
            </a:r>
            <a:r>
              <a:rPr lang="ru-RU" b="1" dirty="0" err="1" smtClean="0"/>
              <a:t>порностудий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Перекрыт 31 канал вывоза людей в 6 стран мира в целях эксплуатации, из них в следующие: Россия – 19 (51 жертва); Польша – 5 (11 жертв); Турция – 3 (13 жертв); Германия – 2 (7 жертв); Кипр – 1 (2 жертвы); Норвегия – 1 (1 жертва).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329642" cy="621510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За отчетный период органами внутренних дел установлено</a:t>
            </a:r>
            <a:r>
              <a:rPr lang="ru-RU" b="1" dirty="0" smtClean="0"/>
              <a:t> 209 жертв торговли людьми</a:t>
            </a:r>
            <a:r>
              <a:rPr lang="ru-RU" dirty="0" smtClean="0"/>
              <a:t>, из них несовершеннолетние – 45 (21,5%):</a:t>
            </a:r>
          </a:p>
          <a:p>
            <a:r>
              <a:rPr lang="ru-RU" dirty="0" smtClean="0"/>
              <a:t>– 85 жертв, из них 2 несовершеннолетние, были вывезены за рубеж для эксплуатации (либо планировалась к вывозу); 124 жертвы, из них 43 несовершеннолетние, подверглись эксплуатации на территории республики;</a:t>
            </a:r>
          </a:p>
          <a:p>
            <a:r>
              <a:rPr lang="ru-RU" dirty="0" smtClean="0"/>
              <a:t>– 208 жертв было вовлечено в сексуальную эксплуатацию, из них 45 несовершеннолетних (из несовершеннолетних 33, в том числе 8 малолетних, пострадали при </a:t>
            </a:r>
            <a:r>
              <a:rPr lang="ru-RU" dirty="0" err="1" smtClean="0"/>
              <a:t>порносъемках</a:t>
            </a:r>
            <a:r>
              <a:rPr lang="ru-RU" dirty="0" smtClean="0"/>
              <a:t>); 1 – в трудовую эксплуатацию, несовершеннолетних нет;</a:t>
            </a:r>
          </a:p>
          <a:p>
            <a:r>
              <a:rPr lang="ru-RU" dirty="0" smtClean="0"/>
              <a:t>– женщины – 203 (несовершеннолетние – 40), мужчины – 6 (несовершеннолетние – 5).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Правила для безопасного выезда для работы за границей.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001156" cy="5643602"/>
          </a:xfrm>
        </p:spPr>
        <p:txBody>
          <a:bodyPr>
            <a:normAutofit fontScale="25000" lnSpcReduction="20000"/>
          </a:bodyPr>
          <a:lstStyle/>
          <a:p>
            <a:r>
              <a:rPr lang="ru-RU" sz="7200" dirty="0" smtClean="0"/>
              <a:t>1. Работа должна быть легальной.</a:t>
            </a:r>
          </a:p>
          <a:p>
            <a:r>
              <a:rPr lang="ru-RU" sz="7200" dirty="0" smtClean="0"/>
              <a:t>2. Фирма-посредник должна иметь лицензию на трудоустройство.</a:t>
            </a:r>
          </a:p>
          <a:p>
            <a:r>
              <a:rPr lang="ru-RU" sz="7200" dirty="0" smtClean="0"/>
              <a:t>3. В паспорте должна быть рабочая виза.</a:t>
            </a:r>
          </a:p>
          <a:p>
            <a:r>
              <a:rPr lang="ru-RU" sz="7200" dirty="0" smtClean="0"/>
              <a:t>4. Контракт должен быть составлен в доходчивой форме, в нём не должно быть непонятных или двусмысленных пунктов.</a:t>
            </a:r>
          </a:p>
          <a:p>
            <a:r>
              <a:rPr lang="ru-RU" sz="7200" dirty="0" smtClean="0"/>
              <a:t>5. Нужно точно знать адрес будущей работы, оставить его родным, друзьям, а также данные лиц или фирмы, которые вас трудоустраивали.</a:t>
            </a:r>
          </a:p>
          <a:p>
            <a:r>
              <a:rPr lang="ru-RU" sz="7200" dirty="0" smtClean="0"/>
              <a:t>6. Билеты должны быть в обе стороны (обратный билет – с открытой датой выезда).</a:t>
            </a:r>
          </a:p>
          <a:p>
            <a:r>
              <a:rPr lang="ru-RU" sz="7200" dirty="0" smtClean="0"/>
              <a:t>7. Нельзя никому доверять свой паспорт.</a:t>
            </a:r>
          </a:p>
          <a:p>
            <a:r>
              <a:rPr lang="ru-RU" sz="7200" dirty="0" smtClean="0"/>
              <a:t>8. Нужно сделать ксерокопии всех важных документов ( паспорта, визы, контракта и др.) и оставить один комплект дома, а другой взять с собой.</a:t>
            </a:r>
          </a:p>
          <a:p>
            <a:r>
              <a:rPr lang="ru-RU" sz="7200" dirty="0" smtClean="0"/>
              <a:t>9. Оставить родным свою последнюю фотографию.</a:t>
            </a:r>
          </a:p>
          <a:p>
            <a:r>
              <a:rPr lang="ru-RU" sz="7200" dirty="0" smtClean="0"/>
              <a:t>10. Договоритесь с родными об условной фразе, которая даст понять, что с вами что-то случилось.</a:t>
            </a:r>
          </a:p>
          <a:p>
            <a:r>
              <a:rPr lang="ru-RU" sz="7200" dirty="0" smtClean="0"/>
              <a:t>11. Поддерживайте постоянную связь с домом (привести пример молодого мужчины, попавшего в тюрьму в Испании).</a:t>
            </a:r>
          </a:p>
          <a:p>
            <a:r>
              <a:rPr lang="ru-RU" sz="7200" dirty="0" smtClean="0"/>
              <a:t>12. Узнайте телефон белорусского посольства в той стране, куда вы едите, и телефоны служб, которые могут оказать помощь. Информацию о них вы можете получить в Центре занятости населения или  в РО Красного Креста. Если что-то случится с паспортом, нужно обращаться в дипломатическое представительство своей страны. </a:t>
            </a:r>
          </a:p>
          <a:p>
            <a:r>
              <a:rPr lang="ru-RU" sz="7200" dirty="0" smtClean="0"/>
              <a:t>13. Возьмите с собой разговорник или словарь.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uman_trafficking_oi_250x2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28577"/>
            <a:ext cx="8429684" cy="64579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0323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600" dirty="0" smtClean="0"/>
              <a:t>Торговля людьми - 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8858312" cy="518637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действия осуществляемые с целью эксплуатации вербовку, перевозку, передачу, укрывательство или получение людей путём угрозы силой или её применения или других форм принуждения, хищения, мошенничества, обмана, злоупотребления властью или уязвимостью положения, либо путём подкупа, в виде платежей или выгод, для получения согласия лица, контролирующего другое лицо. 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6546213cffd75dcb62db48cc3e44f62_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81" y="500042"/>
            <a:ext cx="8723334" cy="5786478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142984"/>
            <a:ext cx="8229600" cy="43251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>
                <a:solidFill>
                  <a:schemeClr val="bg1"/>
                </a:solidFill>
              </a:rPr>
              <a:t>Торговля людьми иначе ещё называется </a:t>
            </a:r>
            <a:r>
              <a:rPr lang="ru-RU" sz="5400" b="1" dirty="0" smtClean="0">
                <a:solidFill>
                  <a:schemeClr val="bg1"/>
                </a:solidFill>
              </a:rPr>
              <a:t>«</a:t>
            </a:r>
            <a:r>
              <a:rPr lang="ru-RU" sz="5400" b="1" dirty="0" err="1" smtClean="0">
                <a:solidFill>
                  <a:schemeClr val="bg1"/>
                </a:solidFill>
              </a:rPr>
              <a:t>трафикинг</a:t>
            </a:r>
            <a:r>
              <a:rPr lang="ru-RU" sz="5400" b="1" dirty="0" smtClean="0">
                <a:solidFill>
                  <a:schemeClr val="bg1"/>
                </a:solidFill>
              </a:rPr>
              <a:t>», </a:t>
            </a:r>
            <a:r>
              <a:rPr lang="ru-RU" sz="5400" dirty="0" smtClean="0">
                <a:solidFill>
                  <a:schemeClr val="bg1"/>
                </a:solidFill>
              </a:rPr>
              <a:t>а люди, осуществляющие её – </a:t>
            </a:r>
            <a:r>
              <a:rPr lang="ru-RU" sz="5400" b="1" dirty="0" smtClean="0">
                <a:solidFill>
                  <a:schemeClr val="bg1"/>
                </a:solidFill>
              </a:rPr>
              <a:t>«</a:t>
            </a:r>
            <a:r>
              <a:rPr lang="ru-RU" sz="5400" b="1" dirty="0" err="1" smtClean="0">
                <a:solidFill>
                  <a:schemeClr val="bg1"/>
                </a:solidFill>
              </a:rPr>
              <a:t>трафикёры</a:t>
            </a:r>
            <a:r>
              <a:rPr lang="ru-RU" sz="5400" b="1" dirty="0" smtClean="0">
                <a:solidFill>
                  <a:schemeClr val="bg1"/>
                </a:solidFill>
              </a:rPr>
              <a:t>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68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97621"/>
            <a:ext cx="8286808" cy="635321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939784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rgbClr val="00B0F0"/>
                </a:solidFill>
              </a:rPr>
              <a:t>Кем торгуют?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472518" cy="5357850"/>
          </a:xfrm>
          <a:effectLst>
            <a:softEdge rad="127000"/>
          </a:effectLst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00B0F0"/>
                </a:solidFill>
              </a:rPr>
              <a:t>К основной группе риска относятся </a:t>
            </a:r>
            <a:r>
              <a:rPr lang="ru-RU" b="1" u="sng" dirty="0" smtClean="0">
                <a:solidFill>
                  <a:srgbClr val="00B0F0"/>
                </a:solidFill>
              </a:rPr>
              <a:t>женщины и дети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dirty="0" smtClean="0">
                <a:solidFill>
                  <a:srgbClr val="00B0F0"/>
                </a:solidFill>
              </a:rPr>
              <a:t>(до 18 лет – дети), как наиболее уязвимые слои населения. По некоторым данным 98% пострадавших от торговли людьми являются именно женщины и дети. Женщины в большинстве своем становятся жертвами сексуального рабства и эксплуатации, </a:t>
            </a:r>
            <a:r>
              <a:rPr lang="ru-RU" b="1" u="sng" dirty="0" smtClean="0">
                <a:solidFill>
                  <a:srgbClr val="00B0F0"/>
                </a:solidFill>
              </a:rPr>
              <a:t>мужчины</a:t>
            </a:r>
            <a:r>
              <a:rPr lang="ru-RU" dirty="0" smtClean="0">
                <a:solidFill>
                  <a:srgbClr val="00B0F0"/>
                </a:solidFill>
              </a:rPr>
              <a:t> используются в трудовом рабстве, а также при незаконной трансплантации внутренних органов. </a:t>
            </a:r>
            <a:r>
              <a:rPr lang="ru-RU" b="1" u="sng" dirty="0" smtClean="0">
                <a:solidFill>
                  <a:srgbClr val="00B0F0"/>
                </a:solidFill>
              </a:rPr>
              <a:t>Дети и подростки </a:t>
            </a:r>
            <a:r>
              <a:rPr lang="ru-RU" dirty="0" smtClean="0">
                <a:solidFill>
                  <a:srgbClr val="00B0F0"/>
                </a:solidFill>
              </a:rPr>
              <a:t>принуждаются к оказанию сексуальных услуг, попрошайничеству, могут стать жертвами незаконного усыновления (удочерения).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5dd11a4-672f-4f39-9dd7-eedfe0924b54_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67867"/>
            <a:ext cx="8286808" cy="6215107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472518" cy="584043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Торговля людьми – </a:t>
            </a:r>
          </a:p>
          <a:p>
            <a:pPr algn="ctr">
              <a:buNone/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это многоступенчатый процесс, первым этапом которого является </a:t>
            </a:r>
            <a:r>
              <a:rPr lang="ru-RU" sz="4800" b="1" u="sng" dirty="0" smtClean="0">
                <a:solidFill>
                  <a:schemeClr val="accent1">
                    <a:lumMod val="75000"/>
                  </a:schemeClr>
                </a:solidFill>
              </a:rPr>
              <a:t>вербовка</a:t>
            </a:r>
            <a:r>
              <a:rPr lang="ru-RU" sz="4800" u="sng" dirty="0" smtClean="0">
                <a:solidFill>
                  <a:schemeClr val="accent1">
                    <a:lumMod val="75000"/>
                  </a:schemeClr>
                </a:solidFill>
              </a:rPr>
              <a:t> жертвы </a:t>
            </a: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с целью её последующего перемещения и эксплуатации.</a:t>
            </a:r>
          </a:p>
          <a:p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2509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361928"/>
            <a:ext cx="8358246" cy="6188911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401080" cy="60007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Одним из способов вербовки являются </a:t>
            </a:r>
            <a:r>
              <a:rPr lang="ru-RU" u="sng" dirty="0" smtClean="0">
                <a:solidFill>
                  <a:schemeClr val="bg1"/>
                </a:solidFill>
              </a:rPr>
              <a:t>рекламные объявления </a:t>
            </a:r>
            <a:r>
              <a:rPr lang="ru-RU" dirty="0" smtClean="0">
                <a:solidFill>
                  <a:schemeClr val="bg1"/>
                </a:solidFill>
              </a:rPr>
              <a:t>примерно следующего содержания: </a:t>
            </a:r>
          </a:p>
          <a:p>
            <a:pPr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i="1" dirty="0" smtClean="0">
                <a:solidFill>
                  <a:schemeClr val="bg1"/>
                </a:solidFill>
              </a:rPr>
              <a:t>« Работа в Чехии. Элитный ночной клуб в Праге. Зарплата от 1500 долларов. Проезд и оформление документов за счет фирмы».</a:t>
            </a:r>
          </a:p>
          <a:p>
            <a:pPr algn="ctr">
              <a:buNone/>
            </a:pPr>
            <a:endParaRPr lang="ru-RU" i="1" dirty="0" smtClean="0">
              <a:solidFill>
                <a:schemeClr val="bg1"/>
              </a:solidFill>
            </a:endParaRPr>
          </a:p>
          <a:p>
            <a:pPr algn="ctr"/>
            <a:r>
              <a:rPr lang="ru-RU" i="1" dirty="0" smtClean="0">
                <a:solidFill>
                  <a:schemeClr val="bg1"/>
                </a:solidFill>
              </a:rPr>
              <a:t>«Приглашаем девушек от 18 до 26 лет для работы в шоу программе за границей».</a:t>
            </a:r>
          </a:p>
          <a:p>
            <a:pPr algn="ctr"/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92334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63550"/>
            <a:ext cx="8643998" cy="6037284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58204" cy="6000792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00B0F0"/>
                </a:solidFill>
              </a:rPr>
              <a:t>2 способ – </a:t>
            </a:r>
            <a:r>
              <a:rPr lang="ru-RU" u="sng" dirty="0" smtClean="0">
                <a:solidFill>
                  <a:srgbClr val="00B0F0"/>
                </a:solidFill>
              </a:rPr>
              <a:t>личная вербовка через случайных знакомых</a:t>
            </a:r>
            <a:r>
              <a:rPr lang="ru-RU" dirty="0" smtClean="0">
                <a:solidFill>
                  <a:srgbClr val="00B0F0"/>
                </a:solidFill>
              </a:rPr>
              <a:t>, тем более не ожидают подвоха от женщины. </a:t>
            </a:r>
          </a:p>
          <a:p>
            <a:pPr algn="ctr">
              <a:buNone/>
            </a:pPr>
            <a:r>
              <a:rPr lang="ru-RU" dirty="0" smtClean="0">
                <a:solidFill>
                  <a:srgbClr val="00B0F0"/>
                </a:solidFill>
              </a:rPr>
              <a:t>Ведь немногие знают о таком явлении, как </a:t>
            </a:r>
            <a:r>
              <a:rPr lang="ru-RU" sz="4000" b="1" dirty="0" smtClean="0">
                <a:solidFill>
                  <a:srgbClr val="00B0F0"/>
                </a:solidFill>
              </a:rPr>
              <a:t>«вторая волна». </a:t>
            </a:r>
          </a:p>
          <a:p>
            <a:pPr algn="ctr">
              <a:buNone/>
            </a:pPr>
            <a:r>
              <a:rPr lang="ru-RU" dirty="0" smtClean="0">
                <a:solidFill>
                  <a:srgbClr val="00B0F0"/>
                </a:solidFill>
              </a:rPr>
              <a:t>Иногда проданные женщины возвращаются на родину, чтобы нанять на работу новых жертв и тем самым избавиться от насилия, либо уменьшить свой долг хозяину.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19977_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57125"/>
            <a:ext cx="8358246" cy="6686597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329642" cy="614366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B0F0"/>
                </a:solidFill>
              </a:rPr>
              <a:t>3 способ – поучаствовать в конкурсах красоты, фотомоделей, либо пройти обучение в школах манекенщиц. Даже родители девушек могут попасться на эту «удочку». </a:t>
            </a:r>
          </a:p>
          <a:p>
            <a:pPr>
              <a:buNone/>
            </a:pPr>
            <a:r>
              <a:rPr lang="ru-RU" dirty="0" smtClean="0">
                <a:solidFill>
                  <a:srgbClr val="00B0F0"/>
                </a:solidFill>
              </a:rPr>
              <a:t>4 способ - желание изменить свою жизнь и решить материальные проблемы приводят к тому, что некоторые женщины откликаются на </a:t>
            </a:r>
            <a:r>
              <a:rPr lang="ru-RU" b="1" dirty="0" smtClean="0">
                <a:solidFill>
                  <a:srgbClr val="00B0F0"/>
                </a:solidFill>
              </a:rPr>
              <a:t>брачные объявления в газетах либо обращаются в брачные агентства в поисках мужа-иностранца. </a:t>
            </a:r>
            <a:endParaRPr lang="ru-RU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nsider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307" y="357166"/>
            <a:ext cx="8655386" cy="6215106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329642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5 - Ещё одним способом вербовки является </a:t>
            </a:r>
            <a:r>
              <a:rPr lang="ru-RU" b="1" dirty="0" smtClean="0">
                <a:solidFill>
                  <a:schemeClr val="bg1"/>
                </a:solidFill>
              </a:rPr>
              <a:t>Интернет (объявления о работе либо брачные).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6 - </a:t>
            </a:r>
            <a:r>
              <a:rPr lang="ru-RU" b="1" dirty="0" smtClean="0">
                <a:solidFill>
                  <a:schemeClr val="bg1"/>
                </a:solidFill>
              </a:rPr>
              <a:t>Предложения об учебе за границей либо участие в программе культурного обмена, </a:t>
            </a:r>
            <a:r>
              <a:rPr lang="ru-RU" dirty="0" smtClean="0">
                <a:solidFill>
                  <a:schemeClr val="bg1"/>
                </a:solidFill>
              </a:rPr>
              <a:t>также могут быть ловушкой. Фирма, предлагающая такую услугу, должна иметь лицензию, т.к. бывали случаи, когда семья, в которой работала девушка, ухаживая за детьми, злоупотребляла своими правами по отношению к девушке.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84</TotalTime>
  <Words>715</Words>
  <Application>Microsoft Office PowerPoint</Application>
  <PresentationFormat>Экран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Техническая</vt:lpstr>
      <vt:lpstr>ТОРГОВЛЯ ЛЮДЬМИ</vt:lpstr>
      <vt:lpstr>Торговля людьми - </vt:lpstr>
      <vt:lpstr>Презентация PowerPoint</vt:lpstr>
      <vt:lpstr>Кем торгуют?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Правила для безопасного выезда для работы за границей.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ТОРГОВЛЯ ЛЮДЬМИ</dc:title>
  <dc:creator>1</dc:creator>
  <cp:lastModifiedBy>1</cp:lastModifiedBy>
  <cp:revision>13</cp:revision>
  <cp:lastPrinted>2014-03-12T06:26:11Z</cp:lastPrinted>
  <dcterms:created xsi:type="dcterms:W3CDTF">2014-03-11T19:18:15Z</dcterms:created>
  <dcterms:modified xsi:type="dcterms:W3CDTF">2014-03-12T06:29:24Z</dcterms:modified>
</cp:coreProperties>
</file>